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Corbel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2AD04B6-3670-4BA2-8B5A-EB2DD2675FB2}">
  <a:tblStyle styleId="{F2AD04B6-3670-4BA2-8B5A-EB2DD2675FB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chemeClr val="lt1"/>
          </a:solidFill>
        </a:fill>
      </a:tcStyle>
    </a:wholeTbl>
    <a:band1H>
      <a:tcStyle>
        <a:fill>
          <a:solidFill>
            <a:srgbClr val="E6E6E6"/>
          </a:solidFill>
        </a:fill>
      </a:tcStyle>
    </a:band1H>
    <a:band1V>
      <a:tcStyle>
        <a:fill>
          <a:solidFill>
            <a:srgbClr val="E6E6E6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rbel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orbel-italic.fntdata"/><Relationship Id="rId6" Type="http://schemas.openxmlformats.org/officeDocument/2006/relationships/slide" Target="slides/slide1.xml"/><Relationship Id="rId18" Type="http://schemas.openxmlformats.org/officeDocument/2006/relationships/font" Target="fonts/Corbel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hyperlink" Target="https://vaers.hhs.gov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Relationship Id="rId4" Type="http://schemas.openxmlformats.org/officeDocument/2006/relationships/image" Target="../media/image08.png"/><Relationship Id="rId5" Type="http://schemas.openxmlformats.org/officeDocument/2006/relationships/image" Target="../media/image03.png"/><Relationship Id="rId6" Type="http://schemas.openxmlformats.org/officeDocument/2006/relationships/image" Target="../media/image07.png"/><Relationship Id="rId7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7"/>
            <a:ext cx="12322920" cy="82152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4277946" y="2003834"/>
            <a:ext cx="3087639" cy="923329"/>
          </a:xfrm>
          <a:prstGeom prst="rect">
            <a:avLst/>
          </a:prstGeom>
          <a:solidFill>
            <a:srgbClr val="007C92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5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Reac2Vac</a:t>
            </a:r>
          </a:p>
        </p:txBody>
      </p:sp>
      <p:sp>
        <p:nvSpPr>
          <p:cNvPr id="86" name="Shape 86"/>
          <p:cNvSpPr/>
          <p:nvPr/>
        </p:nvSpPr>
        <p:spPr>
          <a:xfrm>
            <a:off x="3907726" y="5027723"/>
            <a:ext cx="3828080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Fabien Plisson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Insight Health Data Science</a:t>
            </a:r>
          </a:p>
        </p:txBody>
      </p:sp>
      <p:sp>
        <p:nvSpPr>
          <p:cNvPr id="87" name="Shape 87"/>
          <p:cNvSpPr/>
          <p:nvPr/>
        </p:nvSpPr>
        <p:spPr>
          <a:xfrm>
            <a:off x="3938721" y="3061831"/>
            <a:ext cx="3797084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Your Doctor’s Guide to Vaccine Adverse Reactions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448995" y="303361"/>
            <a:ext cx="5812104" cy="11387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ABOUT ME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6200" y="185408"/>
            <a:ext cx="32258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113" y="2593498"/>
            <a:ext cx="4763911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0439" y="4432307"/>
            <a:ext cx="3623453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448995" y="980141"/>
            <a:ext cx="6096000" cy="3077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PhD Organic Chemistry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University of Queensland, Australia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10</a:t>
            </a: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Years Research in Drug Discovery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995" y="2698749"/>
            <a:ext cx="1304661" cy="81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4655" y="2714663"/>
            <a:ext cx="2538945" cy="8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5600" y="4025900"/>
            <a:ext cx="1276349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925316" y="5240687"/>
            <a:ext cx="7216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Spain</a:t>
            </a:r>
          </a:p>
        </p:txBody>
      </p:sp>
      <p:sp>
        <p:nvSpPr>
          <p:cNvPr id="174" name="Shape 174"/>
          <p:cNvSpPr/>
          <p:nvPr/>
        </p:nvSpPr>
        <p:spPr>
          <a:xfrm>
            <a:off x="1066996" y="3413828"/>
            <a:ext cx="4667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</a:t>
            </a:r>
          </a:p>
        </p:txBody>
      </p:sp>
      <p:sp>
        <p:nvSpPr>
          <p:cNvPr id="175" name="Shape 175"/>
          <p:cNvSpPr/>
          <p:nvPr/>
        </p:nvSpPr>
        <p:spPr>
          <a:xfrm>
            <a:off x="3676023" y="3441373"/>
            <a:ext cx="10342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Australia</a:t>
            </a:r>
          </a:p>
        </p:txBody>
      </p:sp>
      <p:sp>
        <p:nvSpPr>
          <p:cNvPr id="176" name="Shape 176"/>
          <p:cNvSpPr/>
          <p:nvPr/>
        </p:nvSpPr>
        <p:spPr>
          <a:xfrm>
            <a:off x="3739742" y="5233323"/>
            <a:ext cx="8306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France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40702" y="4020437"/>
            <a:ext cx="1616997" cy="121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788" y="0"/>
            <a:ext cx="8115466" cy="6679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6858000" y="1560598"/>
            <a:ext cx="5333999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Problem Statement: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Can we predict the adverse events associated following immunization?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Target Audience: 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Practitioners &amp; Clinicians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377226" y="353656"/>
            <a:ext cx="1108830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YET…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226" y="-287714"/>
            <a:ext cx="8390813" cy="714571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2316998" y="0"/>
            <a:ext cx="8539564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007C9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Vaccine Adverse Event Reporting System (VAERS) </a:t>
            </a:r>
            <a:r>
              <a:rPr lang="en-US" sz="24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4"/>
              </a:rPr>
              <a:t>https://vaers.hhs.gov</a:t>
            </a:r>
            <a:r>
              <a:rPr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i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Sponsored by CDC and FDA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7025871" y="2107769"/>
            <a:ext cx="5166128" cy="18158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25</a:t>
            </a: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years in </a:t>
            </a: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75</a:t>
            </a:r>
            <a:r>
              <a:rPr b="1"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Excel data sheets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450, 000 </a:t>
            </a:r>
            <a:r>
              <a:rPr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reports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87</a:t>
            </a:r>
            <a:r>
              <a:rPr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vaccines type, n. repeats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7,900</a:t>
            </a:r>
            <a:r>
              <a:rPr lang="en-US" sz="28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adverse events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821051" y="0"/>
            <a:ext cx="99189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79" y="402956"/>
            <a:ext cx="12148019" cy="6064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0"/>
            <a:ext cx="115064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367048" y="226965"/>
            <a:ext cx="5850203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WORKFLOW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887" y="4755017"/>
            <a:ext cx="4544353" cy="115708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1744" y="1967856"/>
            <a:ext cx="4585667" cy="1483363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5" name="Shape 125"/>
          <p:cNvSpPr/>
          <p:nvPr/>
        </p:nvSpPr>
        <p:spPr>
          <a:xfrm>
            <a:off x="6463067" y="1503219"/>
            <a:ext cx="114807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Features</a:t>
            </a:r>
          </a:p>
        </p:txBody>
      </p:sp>
      <p:sp>
        <p:nvSpPr>
          <p:cNvPr id="126" name="Shape 126"/>
          <p:cNvSpPr/>
          <p:nvPr/>
        </p:nvSpPr>
        <p:spPr>
          <a:xfrm>
            <a:off x="627147" y="4385685"/>
            <a:ext cx="189026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Adverse Events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1744" y="4457507"/>
            <a:ext cx="2768599" cy="151129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28" name="Shape 128"/>
          <p:cNvSpPr/>
          <p:nvPr/>
        </p:nvSpPr>
        <p:spPr>
          <a:xfrm>
            <a:off x="6463067" y="4088175"/>
            <a:ext cx="98937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Classes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3048" y="1928488"/>
            <a:ext cx="1790699" cy="156209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0" name="Shape 130"/>
          <p:cNvSpPr/>
          <p:nvPr/>
        </p:nvSpPr>
        <p:spPr>
          <a:xfrm>
            <a:off x="627147" y="1473388"/>
            <a:ext cx="91563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Profile</a:t>
            </a:r>
          </a:p>
        </p:txBody>
      </p:sp>
      <p:sp>
        <p:nvSpPr>
          <p:cNvPr id="131" name="Shape 131"/>
          <p:cNvSpPr/>
          <p:nvPr/>
        </p:nvSpPr>
        <p:spPr>
          <a:xfrm>
            <a:off x="3573519" y="1503219"/>
            <a:ext cx="1736373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Immunization</a:t>
            </a:r>
          </a:p>
        </p:txBody>
      </p:sp>
      <p:sp>
        <p:nvSpPr>
          <p:cNvPr id="132" name="Shape 132"/>
          <p:cNvSpPr txBox="1"/>
          <p:nvPr/>
        </p:nvSpPr>
        <p:spPr>
          <a:xfrm flipH="1">
            <a:off x="3152178" y="2454176"/>
            <a:ext cx="3754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843" y="1950591"/>
            <a:ext cx="2273299" cy="1536699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4" name="Shape 134"/>
          <p:cNvSpPr/>
          <p:nvPr/>
        </p:nvSpPr>
        <p:spPr>
          <a:xfrm>
            <a:off x="367048" y="714079"/>
            <a:ext cx="7304612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Data Cleaning, Natural Language Processing, Regular Expression</a:t>
            </a:r>
          </a:p>
        </p:txBody>
      </p:sp>
      <p:sp>
        <p:nvSpPr>
          <p:cNvPr id="135" name="Shape 135"/>
          <p:cNvSpPr/>
          <p:nvPr/>
        </p:nvSpPr>
        <p:spPr>
          <a:xfrm>
            <a:off x="5308108" y="5380051"/>
            <a:ext cx="1156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Clustering</a:t>
            </a:r>
          </a:p>
        </p:txBody>
      </p:sp>
      <p:sp>
        <p:nvSpPr>
          <p:cNvPr id="136" name="Shape 136"/>
          <p:cNvSpPr/>
          <p:nvPr/>
        </p:nvSpPr>
        <p:spPr>
          <a:xfrm>
            <a:off x="10245565" y="4853471"/>
            <a:ext cx="13859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Return %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 each Class</a:t>
            </a:r>
          </a:p>
        </p:txBody>
      </p:sp>
      <p:sp>
        <p:nvSpPr>
          <p:cNvPr id="137" name="Shape 137"/>
          <p:cNvSpPr/>
          <p:nvPr/>
        </p:nvSpPr>
        <p:spPr>
          <a:xfrm>
            <a:off x="5739457" y="2401126"/>
            <a:ext cx="477796" cy="400109"/>
          </a:xfrm>
          <a:prstGeom prst="chevron">
            <a:avLst>
              <a:gd fmla="val 50000" name="adj"/>
            </a:avLst>
          </a:prstGeom>
          <a:solidFill>
            <a:srgbClr val="007C9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5742728" y="4936635"/>
            <a:ext cx="477796" cy="400109"/>
          </a:xfrm>
          <a:prstGeom prst="chevron">
            <a:avLst>
              <a:gd fmla="val 50000" name="adj"/>
            </a:avLst>
          </a:prstGeom>
          <a:solidFill>
            <a:srgbClr val="007C9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9505878" y="4986764"/>
            <a:ext cx="477796" cy="400109"/>
          </a:xfrm>
          <a:prstGeom prst="chevron">
            <a:avLst>
              <a:gd fmla="val 50000" name="adj"/>
            </a:avLst>
          </a:prstGeom>
          <a:solidFill>
            <a:srgbClr val="007C92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5620614" y="2869649"/>
            <a:ext cx="596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NLP</a:t>
            </a:r>
          </a:p>
        </p:txBody>
      </p:sp>
      <p:sp>
        <p:nvSpPr>
          <p:cNvPr id="141" name="Shape 141"/>
          <p:cNvSpPr/>
          <p:nvPr/>
        </p:nvSpPr>
        <p:spPr>
          <a:xfrm>
            <a:off x="9983675" y="4047130"/>
            <a:ext cx="178125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Likelihood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Adverse Event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/>
        </p:nvSpPr>
        <p:spPr>
          <a:xfrm>
            <a:off x="519449" y="379365"/>
            <a:ext cx="5850203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WORKFLOW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</a:p>
        </p:txBody>
      </p:sp>
      <p:sp>
        <p:nvSpPr>
          <p:cNvPr id="147" name="Shape 147"/>
          <p:cNvSpPr/>
          <p:nvPr/>
        </p:nvSpPr>
        <p:spPr>
          <a:xfrm>
            <a:off x="519449" y="764085"/>
            <a:ext cx="683988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K-means Clustering Adverse Events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9307" y="2271444"/>
            <a:ext cx="5665696" cy="374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/>
          <p:nvPr/>
        </p:nvSpPr>
        <p:spPr>
          <a:xfrm>
            <a:off x="7244534" y="1516850"/>
            <a:ext cx="309067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Finding k: Elbow method</a:t>
            </a:r>
          </a:p>
        </p:txBody>
      </p:sp>
      <p:sp>
        <p:nvSpPr>
          <p:cNvPr id="150" name="Shape 150"/>
          <p:cNvSpPr/>
          <p:nvPr/>
        </p:nvSpPr>
        <p:spPr>
          <a:xfrm>
            <a:off x="7244534" y="4321857"/>
            <a:ext cx="344559" cy="158652"/>
          </a:xfrm>
          <a:prstGeom prst="homePlate">
            <a:avLst>
              <a:gd fmla="val 50000" name="adj"/>
            </a:avLst>
          </a:prstGeom>
          <a:solidFill>
            <a:srgbClr val="92D050"/>
          </a:solidFill>
          <a:ln cap="flat" cmpd="sng" w="12700">
            <a:solidFill>
              <a:srgbClr val="42719B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775" y="1664964"/>
            <a:ext cx="4946902" cy="495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1053883" y="1516875"/>
            <a:ext cx="4432514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~390,000 patients in 11-dimension space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1E4E79"/>
                </a:solidFill>
                <a:latin typeface="Corbel"/>
                <a:ea typeface="Corbel"/>
                <a:cs typeface="Corbel"/>
                <a:sym typeface="Corbel"/>
              </a:rPr>
              <a:t>5 Clusters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523906" y="346043"/>
            <a:ext cx="5812104" cy="10772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THE ALGORITHM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Multiclass Solution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100" y="497843"/>
            <a:ext cx="5310753" cy="291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523906" y="1628137"/>
            <a:ext cx="6839881" cy="4462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Random Forest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Why?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multiclass classifier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Many Boolean values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Runs efficiently large datasets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rgbClr val="007C92"/>
                </a:solidFill>
                <a:latin typeface="Corbel"/>
                <a:ea typeface="Corbel"/>
                <a:cs typeface="Corbel"/>
                <a:sym typeface="Corbel"/>
              </a:rPr>
              <a:t>How?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Imbalanced classes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Feature Selection (Recursive Feature Extraction)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Tuning: number of trees, depth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5-fold cross validation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0" name="Shape 160"/>
          <p:cNvGraphicFramePr/>
          <p:nvPr/>
        </p:nvGraphicFramePr>
        <p:xfrm>
          <a:off x="6336010" y="37026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{F2AD04B6-3670-4BA2-8B5A-EB2DD2675FB2}</a:tableStyleId>
              </a:tblPr>
              <a:tblGrid>
                <a:gridCol w="3254650"/>
                <a:gridCol w="1906300"/>
              </a:tblGrid>
              <a:tr h="44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800" u="none" cap="none" strike="noStrike"/>
                        <a:t>Model</a:t>
                      </a:r>
                    </a:p>
                  </a:txBody>
                  <a:tcPr marT="45725" marB="45725" marR="91450" marL="91450">
                    <a:solidFill>
                      <a:srgbClr val="007C9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lang="en-US" sz="1800" u="none" cap="none" strike="noStrike"/>
                        <a:t>Test Accuracy (%)</a:t>
                      </a:r>
                    </a:p>
                  </a:txBody>
                  <a:tcPr marT="45725" marB="45725" marR="91450" marL="91450">
                    <a:solidFill>
                      <a:srgbClr val="007C92"/>
                    </a:solidFill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Regression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29.4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Nearest Neighbors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33.1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Naïve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Bayes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21.7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Tree (</a:t>
                      </a: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CART)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39.5</a:t>
                      </a: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</a:t>
                      </a: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Forest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40.1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